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92" r:id="rId3"/>
    <p:sldId id="293" r:id="rId4"/>
    <p:sldId id="294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3" r:id="rId15"/>
    <p:sldId id="274" r:id="rId16"/>
    <p:sldId id="275" r:id="rId17"/>
    <p:sldId id="276" r:id="rId18"/>
    <p:sldId id="277" r:id="rId19"/>
    <p:sldId id="281" r:id="rId20"/>
    <p:sldId id="278" r:id="rId21"/>
    <p:sldId id="279" r:id="rId22"/>
    <p:sldId id="280" r:id="rId23"/>
    <p:sldId id="282" r:id="rId24"/>
    <p:sldId id="28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3"/>
    <p:restoredTop sz="94066"/>
  </p:normalViewPr>
  <p:slideViewPr>
    <p:cSldViewPr>
      <p:cViewPr varScale="1">
        <p:scale>
          <a:sx n="71" d="100"/>
          <a:sy n="71" d="100"/>
        </p:scale>
        <p:origin x="168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017E27-BD58-4AC6-AF63-4A4C2C6C0DB1}" type="datetimeFigureOut">
              <a:rPr lang="en-US" smtClean="0"/>
              <a:t>1/17/16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B81FEE-3516-41BC-8C53-6271CE3FE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00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dirty="0" smtClean="0"/>
              <a:t>社稷，后用以借指国家）。</a:t>
            </a:r>
            <a:endParaRPr lang="en-US" altLang="zh-CN" dirty="0" smtClean="0"/>
          </a:p>
          <a:p>
            <a:r>
              <a:rPr lang="en-US" altLang="zh-CN" dirty="0" smtClean="0"/>
              <a:t>2. </a:t>
            </a:r>
            <a:r>
              <a:rPr lang="zh-CN" altLang="zh-CN" dirty="0" smtClean="0"/>
              <a:t>团体或机构：报～。结～</a:t>
            </a:r>
            <a:endParaRPr kumimoji="1" lang="en-US" altLang="zh-CN" dirty="0" smtClean="0"/>
          </a:p>
          <a:p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FCFD-E79F-4699-94C5-D034943B9A3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001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DEB8-463B-4E54-BB07-3DB02865EEC8}" type="datetimeFigureOut">
              <a:rPr lang="en-US" smtClean="0"/>
              <a:t>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65209-C7EC-4BF7-A915-D81C627FD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442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DEB8-463B-4E54-BB07-3DB02865EEC8}" type="datetimeFigureOut">
              <a:rPr lang="en-US" smtClean="0"/>
              <a:t>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65209-C7EC-4BF7-A915-D81C627FD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348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DEB8-463B-4E54-BB07-3DB02865EEC8}" type="datetimeFigureOut">
              <a:rPr lang="en-US" smtClean="0"/>
              <a:t>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65209-C7EC-4BF7-A915-D81C627FD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02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DEB8-463B-4E54-BB07-3DB02865EEC8}" type="datetimeFigureOut">
              <a:rPr lang="en-US" smtClean="0"/>
              <a:t>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65209-C7EC-4BF7-A915-D81C627FD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282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DEB8-463B-4E54-BB07-3DB02865EEC8}" type="datetimeFigureOut">
              <a:rPr lang="en-US" smtClean="0"/>
              <a:t>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65209-C7EC-4BF7-A915-D81C627FD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85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DEB8-463B-4E54-BB07-3DB02865EEC8}" type="datetimeFigureOut">
              <a:rPr lang="en-US" smtClean="0"/>
              <a:t>1/17/16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65209-C7EC-4BF7-A915-D81C627FD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193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DEB8-463B-4E54-BB07-3DB02865EEC8}" type="datetimeFigureOut">
              <a:rPr lang="en-US" smtClean="0"/>
              <a:t>1/17/16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65209-C7EC-4BF7-A915-D81C627FD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485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DEB8-463B-4E54-BB07-3DB02865EEC8}" type="datetimeFigureOut">
              <a:rPr lang="en-US" smtClean="0"/>
              <a:t>1/17/16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65209-C7EC-4BF7-A915-D81C627FD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187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DEB8-463B-4E54-BB07-3DB02865EEC8}" type="datetimeFigureOut">
              <a:rPr lang="en-US" smtClean="0"/>
              <a:t>1/17/16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65209-C7EC-4BF7-A915-D81C627FD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584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DEB8-463B-4E54-BB07-3DB02865EEC8}" type="datetimeFigureOut">
              <a:rPr lang="en-US" smtClean="0"/>
              <a:t>1/17/16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65209-C7EC-4BF7-A915-D81C627FD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176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DEB8-463B-4E54-BB07-3DB02865EEC8}" type="datetimeFigureOut">
              <a:rPr lang="en-US" smtClean="0"/>
              <a:t>1/17/16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65209-C7EC-4BF7-A915-D81C627FD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493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DDEB8-463B-4E54-BB07-3DB02865EEC8}" type="datetimeFigureOut">
              <a:rPr lang="en-US" smtClean="0"/>
              <a:t>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65209-C7EC-4BF7-A915-D81C627FD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833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295400"/>
            <a:ext cx="7772400" cy="1470025"/>
          </a:xfrm>
        </p:spPr>
        <p:txBody>
          <a:bodyPr/>
          <a:lstStyle/>
          <a:p>
            <a:r>
              <a:rPr lang="en-US" altLang="zh-CN" dirty="0" smtClean="0"/>
              <a:t>Phase II: </a:t>
            </a:r>
            <a:r>
              <a:rPr lang="zh-CN" altLang="en-US" dirty="0" smtClean="0"/>
              <a:t>海报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4200"/>
            <a:ext cx="21336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55" b="10213"/>
          <a:stretch/>
        </p:blipFill>
        <p:spPr>
          <a:xfrm>
            <a:off x="1032164" y="4794752"/>
            <a:ext cx="3151206" cy="167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423152"/>
            <a:ext cx="1828800" cy="137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343400"/>
            <a:ext cx="1428750" cy="1905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895975" y="3680327"/>
            <a:ext cx="2057400" cy="1543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468755" y="4986483"/>
            <a:ext cx="1819564" cy="136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07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只要</a:t>
            </a:r>
            <a:r>
              <a:rPr lang="en-US" altLang="zh-CN" dirty="0" smtClean="0"/>
              <a:t>…, </a:t>
            </a:r>
            <a:r>
              <a:rPr lang="zh-CN" altLang="en-US" dirty="0" smtClean="0"/>
              <a:t>就</a:t>
            </a:r>
            <a:r>
              <a:rPr lang="en-US" altLang="zh-CN" dirty="0" smtClean="0"/>
              <a:t>…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51816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只要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______________, 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就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___________________.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400" y="491999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關電視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038600" y="4933492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可省約</a:t>
            </a:r>
            <a:r>
              <a:rPr lang="en-US" altLang="zh-CN" sz="2800" b="1" dirty="0"/>
              <a:t>2</a:t>
            </a:r>
            <a:r>
              <a:rPr lang="en-US" altLang="zh-CN" sz="2800" b="1" dirty="0" smtClean="0"/>
              <a:t>40</a:t>
            </a:r>
            <a:r>
              <a:rPr lang="zh-CN" altLang="en-US" sz="2800" b="1" dirty="0" smtClean="0"/>
              <a:t>元</a:t>
            </a:r>
            <a:endParaRPr lang="en-US" sz="2800" b="1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322887"/>
            <a:ext cx="3031844" cy="3597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59059"/>
              </p:ext>
            </p:extLst>
          </p:nvPr>
        </p:nvGraphicFramePr>
        <p:xfrm>
          <a:off x="605642" y="1914938"/>
          <a:ext cx="4724400" cy="241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  <a:gridCol w="2362200"/>
              </a:tblGrid>
              <a:tr h="4826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</a:tr>
              <a:tr h="482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關電腦</a:t>
                      </a:r>
                      <a:endParaRPr lang="en-US" altLang="zh-C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可省約</a:t>
                      </a:r>
                      <a:r>
                        <a:rPr lang="en-US" altLang="zh-CN" dirty="0" smtClean="0"/>
                        <a:t>1040</a:t>
                      </a:r>
                      <a:r>
                        <a:rPr lang="zh-CN" altLang="en-US" dirty="0" smtClean="0"/>
                        <a:t>元</a:t>
                      </a:r>
                      <a:endParaRPr lang="en-US" altLang="zh-CN" dirty="0" smtClean="0"/>
                    </a:p>
                  </a:txBody>
                  <a:tcPr/>
                </a:tc>
              </a:tr>
              <a:tr h="482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關電視</a:t>
                      </a:r>
                      <a:endParaRPr lang="en-US" altLang="zh-C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可省約</a:t>
                      </a:r>
                      <a:r>
                        <a:rPr lang="en-US" altLang="zh-CN" dirty="0" smtClean="0"/>
                        <a:t>240</a:t>
                      </a:r>
                      <a:r>
                        <a:rPr lang="zh-CN" altLang="en-US" dirty="0" smtClean="0"/>
                        <a:t>元</a:t>
                      </a:r>
                      <a:endParaRPr lang="en-US" altLang="zh-CN" dirty="0" smtClean="0"/>
                    </a:p>
                  </a:txBody>
                  <a:tcPr/>
                </a:tc>
              </a:tr>
              <a:tr h="482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關</a:t>
                      </a:r>
                      <a:r>
                        <a:rPr lang="en-US" altLang="zh-CN" dirty="0" smtClean="0"/>
                        <a:t>(</a:t>
                      </a:r>
                      <a:r>
                        <a:rPr lang="zh-CN" altLang="en-US" dirty="0" smtClean="0"/>
                        <a:t>電</a:t>
                      </a:r>
                      <a:r>
                        <a:rPr lang="en-US" altLang="zh-CN" dirty="0" smtClean="0"/>
                        <a:t>)</a:t>
                      </a:r>
                      <a:r>
                        <a:rPr lang="zh-CN" altLang="en-US" dirty="0" smtClean="0"/>
                        <a:t>燈</a:t>
                      </a:r>
                      <a:endParaRPr lang="en-US" altLang="zh-C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可省約</a:t>
                      </a:r>
                      <a:r>
                        <a:rPr lang="en-US" altLang="zh-CN" dirty="0" smtClean="0"/>
                        <a:t>1220</a:t>
                      </a:r>
                      <a:r>
                        <a:rPr lang="zh-CN" altLang="en-US" dirty="0" smtClean="0"/>
                        <a:t>元</a:t>
                      </a:r>
                      <a:endParaRPr lang="en-US" altLang="zh-CN" dirty="0" smtClean="0"/>
                    </a:p>
                  </a:txBody>
                  <a:tcPr/>
                </a:tc>
              </a:tr>
              <a:tr h="482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調高</a:t>
                      </a:r>
                      <a:r>
                        <a:rPr lang="en-US" altLang="zh-CN" dirty="0" smtClean="0"/>
                        <a:t>1</a:t>
                      </a:r>
                      <a:r>
                        <a:rPr lang="en-US" altLang="zh-CN" dirty="0" smtClean="0">
                          <a:latin typeface="Sylfaen"/>
                        </a:rPr>
                        <a:t>°C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可省約</a:t>
                      </a:r>
                      <a:r>
                        <a:rPr lang="en-US" altLang="zh-CN" dirty="0" smtClean="0"/>
                        <a:t>140</a:t>
                      </a:r>
                      <a:r>
                        <a:rPr lang="zh-CN" altLang="en-US" dirty="0" smtClean="0"/>
                        <a:t>元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650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143000"/>
            <a:ext cx="2819400" cy="4052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只要</a:t>
            </a:r>
            <a:r>
              <a:rPr lang="en-US" altLang="zh-CN" dirty="0" smtClean="0"/>
              <a:t>…, </a:t>
            </a:r>
            <a:r>
              <a:rPr lang="zh-CN" altLang="en-US" dirty="0" smtClean="0"/>
              <a:t>就</a:t>
            </a:r>
            <a:r>
              <a:rPr lang="en-US" altLang="zh-CN" dirty="0" smtClean="0"/>
              <a:t>…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51816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只要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______________, 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就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___________________.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400" y="491999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關燈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038600" y="4933492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可省約</a:t>
            </a:r>
            <a:r>
              <a:rPr lang="en-US" altLang="zh-CN" sz="2800" b="1" dirty="0" smtClean="0"/>
              <a:t>1220</a:t>
            </a:r>
            <a:r>
              <a:rPr lang="zh-CN" altLang="en-US" sz="2800" b="1" dirty="0" smtClean="0"/>
              <a:t>元</a:t>
            </a:r>
            <a:endParaRPr lang="en-US" sz="2800" b="1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478429"/>
              </p:ext>
            </p:extLst>
          </p:nvPr>
        </p:nvGraphicFramePr>
        <p:xfrm>
          <a:off x="606631" y="1828800"/>
          <a:ext cx="4724400" cy="241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  <a:gridCol w="2362200"/>
              </a:tblGrid>
              <a:tr h="4826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</a:tr>
              <a:tr h="482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關電腦</a:t>
                      </a:r>
                      <a:endParaRPr lang="en-US" altLang="zh-C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可省約</a:t>
                      </a:r>
                      <a:r>
                        <a:rPr lang="en-US" altLang="zh-CN" dirty="0" smtClean="0"/>
                        <a:t>1040</a:t>
                      </a:r>
                      <a:r>
                        <a:rPr lang="zh-CN" altLang="en-US" dirty="0" smtClean="0"/>
                        <a:t>元</a:t>
                      </a:r>
                      <a:endParaRPr lang="en-US" altLang="zh-CN" dirty="0" smtClean="0"/>
                    </a:p>
                  </a:txBody>
                  <a:tcPr/>
                </a:tc>
              </a:tr>
              <a:tr h="482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關電視</a:t>
                      </a:r>
                      <a:endParaRPr lang="en-US" altLang="zh-C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可省約</a:t>
                      </a:r>
                      <a:r>
                        <a:rPr lang="en-US" altLang="zh-CN" dirty="0" smtClean="0"/>
                        <a:t>240</a:t>
                      </a:r>
                      <a:r>
                        <a:rPr lang="zh-CN" altLang="en-US" dirty="0" smtClean="0"/>
                        <a:t>元</a:t>
                      </a:r>
                      <a:endParaRPr lang="en-US" altLang="zh-CN" dirty="0" smtClean="0"/>
                    </a:p>
                  </a:txBody>
                  <a:tcPr/>
                </a:tc>
              </a:tr>
              <a:tr h="482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關</a:t>
                      </a:r>
                      <a:r>
                        <a:rPr lang="en-US" altLang="zh-CN" dirty="0" smtClean="0"/>
                        <a:t>(</a:t>
                      </a:r>
                      <a:r>
                        <a:rPr lang="zh-CN" altLang="en-US" dirty="0" smtClean="0"/>
                        <a:t>電</a:t>
                      </a:r>
                      <a:r>
                        <a:rPr lang="en-US" altLang="zh-CN" dirty="0" smtClean="0"/>
                        <a:t>)</a:t>
                      </a:r>
                      <a:r>
                        <a:rPr lang="zh-CN" altLang="en-US" dirty="0" smtClean="0"/>
                        <a:t>燈</a:t>
                      </a:r>
                      <a:endParaRPr lang="en-US" altLang="zh-C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可省約</a:t>
                      </a:r>
                      <a:r>
                        <a:rPr lang="en-US" altLang="zh-CN" dirty="0" smtClean="0"/>
                        <a:t>1220</a:t>
                      </a:r>
                      <a:r>
                        <a:rPr lang="zh-CN" altLang="en-US" dirty="0" smtClean="0"/>
                        <a:t>元</a:t>
                      </a:r>
                      <a:endParaRPr lang="en-US" altLang="zh-CN" dirty="0" smtClean="0"/>
                    </a:p>
                  </a:txBody>
                  <a:tcPr/>
                </a:tc>
              </a:tr>
              <a:tr h="482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調高</a:t>
                      </a:r>
                      <a:r>
                        <a:rPr lang="en-US" altLang="zh-CN" dirty="0" smtClean="0"/>
                        <a:t>1</a:t>
                      </a:r>
                      <a:r>
                        <a:rPr lang="en-US" altLang="zh-CN" dirty="0" smtClean="0">
                          <a:latin typeface="Sylfaen"/>
                        </a:rPr>
                        <a:t>°C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可省約</a:t>
                      </a:r>
                      <a:r>
                        <a:rPr lang="en-US" altLang="zh-CN" dirty="0" smtClean="0"/>
                        <a:t>140</a:t>
                      </a:r>
                      <a:r>
                        <a:rPr lang="zh-CN" altLang="en-US" dirty="0" smtClean="0"/>
                        <a:t>元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305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只要</a:t>
            </a:r>
            <a:r>
              <a:rPr lang="en-US" altLang="zh-CN" dirty="0" smtClean="0"/>
              <a:t>…, </a:t>
            </a:r>
            <a:r>
              <a:rPr lang="zh-CN" altLang="en-US" dirty="0" smtClean="0"/>
              <a:t>就</a:t>
            </a:r>
            <a:r>
              <a:rPr lang="en-US" altLang="zh-CN" dirty="0" smtClean="0"/>
              <a:t>…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51816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只要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______________, 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就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___________________.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2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09600"/>
            <a:ext cx="277895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24000" y="4979658"/>
            <a:ext cx="182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調</a:t>
            </a:r>
            <a:r>
              <a:rPr lang="zh-CN" altLang="en-US" sz="2800" b="1" dirty="0" smtClean="0"/>
              <a:t>高</a:t>
            </a:r>
            <a:r>
              <a:rPr lang="en-US" altLang="zh-CN" sz="2800" dirty="0" smtClean="0"/>
              <a:t>1</a:t>
            </a:r>
            <a:r>
              <a:rPr lang="en-US" altLang="zh-CN" sz="2800" dirty="0" smtClean="0">
                <a:latin typeface="Sylfaen"/>
              </a:rPr>
              <a:t>°C</a:t>
            </a:r>
          </a:p>
          <a:p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038600" y="4933492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可省約</a:t>
            </a:r>
            <a:r>
              <a:rPr lang="en-US" altLang="zh-CN" sz="2800" b="1" dirty="0" smtClean="0"/>
              <a:t>1040</a:t>
            </a:r>
            <a:r>
              <a:rPr lang="zh-CN" altLang="en-US" sz="2800" b="1" dirty="0" smtClean="0"/>
              <a:t>元</a:t>
            </a:r>
            <a:endParaRPr lang="en-US" sz="2800" b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740686"/>
              </p:ext>
            </p:extLst>
          </p:nvPr>
        </p:nvGraphicFramePr>
        <p:xfrm>
          <a:off x="606631" y="1828800"/>
          <a:ext cx="4724400" cy="241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  <a:gridCol w="2362200"/>
              </a:tblGrid>
              <a:tr h="4826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</a:tr>
              <a:tr h="482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關電腦</a:t>
                      </a:r>
                      <a:endParaRPr lang="en-US" altLang="zh-C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可省約</a:t>
                      </a:r>
                      <a:r>
                        <a:rPr lang="en-US" altLang="zh-CN" dirty="0" smtClean="0"/>
                        <a:t>1040</a:t>
                      </a:r>
                      <a:r>
                        <a:rPr lang="zh-CN" altLang="en-US" dirty="0" smtClean="0"/>
                        <a:t>元</a:t>
                      </a:r>
                      <a:endParaRPr lang="en-US" altLang="zh-CN" dirty="0" smtClean="0"/>
                    </a:p>
                  </a:txBody>
                  <a:tcPr/>
                </a:tc>
              </a:tr>
              <a:tr h="482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關電視</a:t>
                      </a:r>
                      <a:endParaRPr lang="en-US" altLang="zh-C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可省約</a:t>
                      </a:r>
                      <a:r>
                        <a:rPr lang="en-US" altLang="zh-CN" dirty="0" smtClean="0"/>
                        <a:t>240</a:t>
                      </a:r>
                      <a:r>
                        <a:rPr lang="zh-CN" altLang="en-US" dirty="0" smtClean="0"/>
                        <a:t>元</a:t>
                      </a:r>
                      <a:endParaRPr lang="en-US" altLang="zh-CN" dirty="0" smtClean="0"/>
                    </a:p>
                  </a:txBody>
                  <a:tcPr/>
                </a:tc>
              </a:tr>
              <a:tr h="482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關</a:t>
                      </a:r>
                      <a:r>
                        <a:rPr lang="en-US" altLang="zh-CN" dirty="0" smtClean="0"/>
                        <a:t>(</a:t>
                      </a:r>
                      <a:r>
                        <a:rPr lang="zh-CN" altLang="en-US" dirty="0" smtClean="0"/>
                        <a:t>電</a:t>
                      </a:r>
                      <a:r>
                        <a:rPr lang="en-US" altLang="zh-CN" dirty="0" smtClean="0"/>
                        <a:t>)</a:t>
                      </a:r>
                      <a:r>
                        <a:rPr lang="zh-CN" altLang="en-US" dirty="0" smtClean="0"/>
                        <a:t>燈</a:t>
                      </a:r>
                      <a:endParaRPr lang="en-US" altLang="zh-C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可省約</a:t>
                      </a:r>
                      <a:r>
                        <a:rPr lang="en-US" altLang="zh-CN" dirty="0" smtClean="0"/>
                        <a:t>1220</a:t>
                      </a:r>
                      <a:r>
                        <a:rPr lang="zh-CN" altLang="en-US" dirty="0" smtClean="0"/>
                        <a:t>元</a:t>
                      </a:r>
                      <a:endParaRPr lang="en-US" altLang="zh-CN" dirty="0" smtClean="0"/>
                    </a:p>
                  </a:txBody>
                  <a:tcPr/>
                </a:tc>
              </a:tr>
              <a:tr h="482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調高</a:t>
                      </a:r>
                      <a:r>
                        <a:rPr lang="en-US" altLang="zh-CN" dirty="0" smtClean="0"/>
                        <a:t>1</a:t>
                      </a:r>
                      <a:r>
                        <a:rPr lang="en-US" altLang="zh-CN" dirty="0" smtClean="0">
                          <a:latin typeface="Sylfaen"/>
                        </a:rPr>
                        <a:t>°C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可省約</a:t>
                      </a:r>
                      <a:r>
                        <a:rPr lang="en-US" altLang="zh-CN" dirty="0" smtClean="0"/>
                        <a:t>140</a:t>
                      </a:r>
                      <a:r>
                        <a:rPr lang="zh-CN" altLang="en-US" dirty="0" smtClean="0"/>
                        <a:t>元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33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只要</a:t>
            </a:r>
            <a:r>
              <a:rPr lang="en-US" altLang="zh-CN" dirty="0" smtClean="0"/>
              <a:t>…, </a:t>
            </a:r>
            <a:r>
              <a:rPr lang="zh-CN" altLang="en-US" dirty="0" smtClean="0"/>
              <a:t>就</a:t>
            </a:r>
            <a:r>
              <a:rPr lang="en-US" altLang="zh-CN" dirty="0" smtClean="0"/>
              <a:t>…</a:t>
            </a:r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277895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/>
          <p:nvPr/>
        </p:nvSpPr>
        <p:spPr>
          <a:xfrm>
            <a:off x="228600" y="3962400"/>
            <a:ext cx="3047999" cy="914400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010400" y="1688812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關機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00400" y="198120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只要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____________, 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就應該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______________.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2400" y="171959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不用電腦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3404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只要</a:t>
            </a:r>
            <a:r>
              <a:rPr lang="en-US" altLang="zh-CN" dirty="0" smtClean="0"/>
              <a:t>…, </a:t>
            </a:r>
            <a:r>
              <a:rPr lang="zh-CN" altLang="en-US" dirty="0" smtClean="0"/>
              <a:t>就</a:t>
            </a:r>
            <a:r>
              <a:rPr lang="en-US" altLang="zh-CN" dirty="0" smtClean="0"/>
              <a:t>…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011" y="1349590"/>
            <a:ext cx="295976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3542997" y="4087091"/>
            <a:ext cx="2667000" cy="685800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854" y="1414173"/>
            <a:ext cx="2700510" cy="4089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6230779" y="4303568"/>
            <a:ext cx="3056659" cy="800100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9" y="1259536"/>
            <a:ext cx="3446902" cy="4089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/>
          <p:cNvSpPr/>
          <p:nvPr/>
        </p:nvSpPr>
        <p:spPr>
          <a:xfrm>
            <a:off x="171742" y="3789218"/>
            <a:ext cx="3247451" cy="914400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579120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Paraphrase the circled sentences by using “</a:t>
            </a:r>
            <a:r>
              <a:rPr lang="zh-CN" altLang="en-US" sz="2800" dirty="0" smtClean="0"/>
              <a:t>只要</a:t>
            </a:r>
            <a:r>
              <a:rPr lang="en-US" altLang="zh-CN" sz="2800" dirty="0" smtClean="0"/>
              <a:t>…</a:t>
            </a:r>
            <a:r>
              <a:rPr lang="zh-CN" altLang="en-US" sz="2800" dirty="0" smtClean="0"/>
              <a:t>就</a:t>
            </a:r>
            <a:r>
              <a:rPr lang="en-US" altLang="zh-CN" sz="2800" dirty="0" smtClean="0"/>
              <a:t>…”.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1732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Bottom-up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98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685309" y="2705100"/>
            <a:ext cx="1600200" cy="1181100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5000" dirty="0"/>
              <a:t>電</a:t>
            </a:r>
          </a:p>
        </p:txBody>
      </p:sp>
      <p:sp>
        <p:nvSpPr>
          <p:cNvPr id="9" name="Oval 8"/>
          <p:cNvSpPr/>
          <p:nvPr/>
        </p:nvSpPr>
        <p:spPr>
          <a:xfrm>
            <a:off x="3792682" y="1524000"/>
            <a:ext cx="1385454" cy="76200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800" dirty="0" smtClean="0"/>
              <a:t>電腦</a:t>
            </a:r>
            <a:endParaRPr kumimoji="1" lang="zh-CN" altLang="en-US" sz="2800" dirty="0"/>
          </a:p>
        </p:txBody>
      </p:sp>
      <p:cxnSp>
        <p:nvCxnSpPr>
          <p:cNvPr id="11" name="Straight Arrow Connector 10"/>
          <p:cNvCxnSpPr>
            <a:stCxn id="4" idx="0"/>
            <a:endCxn id="9" idx="4"/>
          </p:cNvCxnSpPr>
          <p:nvPr/>
        </p:nvCxnSpPr>
        <p:spPr>
          <a:xfrm flipV="1">
            <a:off x="4485409" y="2286000"/>
            <a:ext cx="0" cy="419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254336" y="3562350"/>
            <a:ext cx="505691" cy="3238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357005" y="3590925"/>
            <a:ext cx="522019" cy="266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5683827" y="3534889"/>
            <a:ext cx="1385454" cy="76200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800" dirty="0"/>
              <a:t>電視</a:t>
            </a:r>
          </a:p>
        </p:txBody>
      </p:sp>
      <p:sp>
        <p:nvSpPr>
          <p:cNvPr id="31" name="Oval 30"/>
          <p:cNvSpPr/>
          <p:nvPr/>
        </p:nvSpPr>
        <p:spPr>
          <a:xfrm>
            <a:off x="2169721" y="3629149"/>
            <a:ext cx="1385454" cy="76200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800" dirty="0" smtClean="0"/>
              <a:t>電燈</a:t>
            </a:r>
            <a:endParaRPr kumimoji="1" lang="zh-CN" altLang="en-US" sz="2800" dirty="0"/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4114800" y="1104900"/>
            <a:ext cx="353291" cy="419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6864926" y="4176898"/>
            <a:ext cx="457200" cy="266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7069281" y="3557650"/>
            <a:ext cx="398319" cy="2142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1866900" y="3552824"/>
            <a:ext cx="381000" cy="3119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2076945" y="4312475"/>
            <a:ext cx="266700" cy="2751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2514601" y="344879"/>
            <a:ext cx="1863436" cy="7620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800" dirty="0" smtClean="0"/>
              <a:t>開電腦</a:t>
            </a:r>
            <a:endParaRPr kumimoji="1" lang="zh-CN" altLang="en-US" sz="2800" dirty="0"/>
          </a:p>
        </p:txBody>
      </p:sp>
      <p:sp>
        <p:nvSpPr>
          <p:cNvPr id="50" name="Oval 49"/>
          <p:cNvSpPr/>
          <p:nvPr/>
        </p:nvSpPr>
        <p:spPr>
          <a:xfrm>
            <a:off x="4637808" y="358734"/>
            <a:ext cx="1814946" cy="7620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800" dirty="0" smtClean="0"/>
              <a:t>關電腦</a:t>
            </a:r>
            <a:endParaRPr kumimoji="1" lang="zh-CN" altLang="en-US" sz="2800" dirty="0"/>
          </a:p>
        </p:txBody>
      </p:sp>
      <p:sp>
        <p:nvSpPr>
          <p:cNvPr id="52" name="Oval 51"/>
          <p:cNvSpPr/>
          <p:nvPr/>
        </p:nvSpPr>
        <p:spPr>
          <a:xfrm>
            <a:off x="7322126" y="3035630"/>
            <a:ext cx="1821873" cy="7620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800" dirty="0" smtClean="0"/>
              <a:t>開電視</a:t>
            </a:r>
            <a:endParaRPr kumimoji="1" lang="zh-CN" altLang="en-US" sz="2800" dirty="0"/>
          </a:p>
        </p:txBody>
      </p:sp>
      <p:sp>
        <p:nvSpPr>
          <p:cNvPr id="53" name="Oval 52"/>
          <p:cNvSpPr/>
          <p:nvPr/>
        </p:nvSpPr>
        <p:spPr>
          <a:xfrm>
            <a:off x="7281305" y="4173187"/>
            <a:ext cx="1862694" cy="7620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800" dirty="0" smtClean="0"/>
              <a:t>關電視</a:t>
            </a:r>
            <a:endParaRPr kumimoji="1" lang="zh-CN" altLang="en-US" sz="2800" dirty="0"/>
          </a:p>
        </p:txBody>
      </p:sp>
      <p:sp>
        <p:nvSpPr>
          <p:cNvPr id="54" name="Oval 53"/>
          <p:cNvSpPr/>
          <p:nvPr/>
        </p:nvSpPr>
        <p:spPr>
          <a:xfrm>
            <a:off x="-1" y="4391149"/>
            <a:ext cx="2169721" cy="762000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800" dirty="0"/>
              <a:t>關</a:t>
            </a:r>
            <a:r>
              <a:rPr kumimoji="1" lang="zh-CN" altLang="en-US" sz="2800" dirty="0" smtClean="0"/>
              <a:t>電燈</a:t>
            </a:r>
            <a:endParaRPr kumimoji="1" lang="zh-CN" altLang="en-US" sz="2800" dirty="0"/>
          </a:p>
        </p:txBody>
      </p:sp>
      <p:sp>
        <p:nvSpPr>
          <p:cNvPr id="55" name="Oval 54"/>
          <p:cNvSpPr/>
          <p:nvPr/>
        </p:nvSpPr>
        <p:spPr>
          <a:xfrm>
            <a:off x="0" y="3112326"/>
            <a:ext cx="1866900" cy="7620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800" dirty="0" smtClean="0"/>
              <a:t>開電燈</a:t>
            </a:r>
            <a:endParaRPr kumimoji="1" lang="zh-CN" altLang="en-US" sz="2800" dirty="0"/>
          </a:p>
        </p:txBody>
      </p:sp>
      <p:cxnSp>
        <p:nvCxnSpPr>
          <p:cNvPr id="56" name="Straight Arrow Connector 55"/>
          <p:cNvCxnSpPr/>
          <p:nvPr/>
        </p:nvCxnSpPr>
        <p:spPr>
          <a:xfrm flipV="1">
            <a:off x="4821383" y="1120734"/>
            <a:ext cx="432953" cy="419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9" idx="6"/>
          </p:cNvCxnSpPr>
          <p:nvPr/>
        </p:nvCxnSpPr>
        <p:spPr>
          <a:xfrm>
            <a:off x="5178136" y="1905000"/>
            <a:ext cx="68926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5760027" y="1524000"/>
            <a:ext cx="1814946" cy="762000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800" dirty="0"/>
              <a:t>用</a:t>
            </a:r>
            <a:r>
              <a:rPr kumimoji="1" lang="zh-CN" altLang="en-US" sz="2800" dirty="0" smtClean="0"/>
              <a:t>電腦</a:t>
            </a:r>
            <a:endParaRPr kumimoji="1" lang="zh-CN" altLang="en-US" sz="2800" dirty="0"/>
          </a:p>
        </p:txBody>
      </p:sp>
      <p:cxnSp>
        <p:nvCxnSpPr>
          <p:cNvPr id="63" name="Straight Arrow Connector 62"/>
          <p:cNvCxnSpPr>
            <a:stCxn id="29" idx="4"/>
          </p:cNvCxnSpPr>
          <p:nvPr/>
        </p:nvCxnSpPr>
        <p:spPr>
          <a:xfrm>
            <a:off x="6376554" y="4296889"/>
            <a:ext cx="0" cy="2906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5507181" y="4587586"/>
            <a:ext cx="1862694" cy="762000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800" dirty="0"/>
              <a:t>看</a:t>
            </a:r>
            <a:r>
              <a:rPr kumimoji="1" lang="zh-CN" altLang="en-US" sz="2800" dirty="0" smtClean="0"/>
              <a:t>電視</a:t>
            </a:r>
            <a:endParaRPr kumimoji="1" lang="zh-CN" altLang="en-US" sz="2800" dirty="0"/>
          </a:p>
        </p:txBody>
      </p:sp>
      <p:cxnSp>
        <p:nvCxnSpPr>
          <p:cNvPr id="67" name="Straight Arrow Connector 66"/>
          <p:cNvCxnSpPr/>
          <p:nvPr/>
        </p:nvCxnSpPr>
        <p:spPr>
          <a:xfrm>
            <a:off x="6452754" y="786493"/>
            <a:ext cx="43295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6855030" y="371104"/>
            <a:ext cx="1814946" cy="7620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800" dirty="0" smtClean="0"/>
              <a:t>關機</a:t>
            </a:r>
            <a:endParaRPr kumimoji="1"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00434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29" grpId="0" animBg="1"/>
      <p:bldP spid="31" grpId="0" animBg="1"/>
      <p:bldP spid="49" grpId="0" animBg="1"/>
      <p:bldP spid="50" grpId="0" animBg="1"/>
      <p:bldP spid="52" grpId="0" animBg="1"/>
      <p:bldP spid="53" grpId="0" animBg="1"/>
      <p:bldP spid="54" grpId="0" animBg="1"/>
      <p:bldP spid="55" grpId="0" animBg="1"/>
      <p:bldP spid="62" grpId="0" animBg="1"/>
      <p:bldP spid="66" grpId="0" animBg="1"/>
      <p:bldP spid="7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55118" y="855117"/>
            <a:ext cx="6840940" cy="5130705"/>
          </a:xfrm>
        </p:spPr>
      </p:pic>
      <p:sp>
        <p:nvSpPr>
          <p:cNvPr id="17" name="Oval 16"/>
          <p:cNvSpPr/>
          <p:nvPr/>
        </p:nvSpPr>
        <p:spPr>
          <a:xfrm>
            <a:off x="3819207" y="1320990"/>
            <a:ext cx="457200" cy="495300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047807" y="4820859"/>
            <a:ext cx="572988" cy="495300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325094" y="2971800"/>
            <a:ext cx="515094" cy="495300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048000" y="5883891"/>
            <a:ext cx="457200" cy="495300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382988" y="1320990"/>
            <a:ext cx="457200" cy="495300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334000" y="457200"/>
            <a:ext cx="3429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sz="2800" dirty="0" smtClean="0"/>
              <a:t>不</a:t>
            </a:r>
            <a:r>
              <a:rPr lang="zh-CN" altLang="en-US" sz="2800" dirty="0" smtClean="0">
                <a:solidFill>
                  <a:srgbClr val="FF0000"/>
                </a:solidFill>
              </a:rPr>
              <a:t>用</a:t>
            </a:r>
            <a:r>
              <a:rPr lang="zh-CN" altLang="en-US" sz="2800" dirty="0" smtClean="0"/>
              <a:t>電腦</a:t>
            </a:r>
            <a:endParaRPr lang="en-US" altLang="zh-CN" sz="2800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sz="2800" dirty="0">
                <a:solidFill>
                  <a:srgbClr val="FF0000"/>
                </a:solidFill>
              </a:rPr>
              <a:t>關</a:t>
            </a:r>
            <a:r>
              <a:rPr lang="zh-CN" altLang="en-US" sz="2800" dirty="0" smtClean="0"/>
              <a:t>機、</a:t>
            </a:r>
            <a:r>
              <a:rPr lang="zh-CN" altLang="en-US" sz="2800" dirty="0" smtClean="0">
                <a:solidFill>
                  <a:srgbClr val="FF0000"/>
                </a:solidFill>
              </a:rPr>
              <a:t>關</a:t>
            </a:r>
            <a:r>
              <a:rPr lang="zh-CN" altLang="en-US" sz="2800" dirty="0" smtClean="0"/>
              <a:t>電腦</a:t>
            </a:r>
            <a:endParaRPr lang="en-US" altLang="zh-CN" sz="2800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sz="2800" dirty="0" smtClean="0">
                <a:solidFill>
                  <a:srgbClr val="FF0000"/>
                </a:solidFill>
              </a:rPr>
              <a:t>關</a:t>
            </a:r>
            <a:r>
              <a:rPr lang="zh-CN" altLang="en-US" sz="2800" dirty="0" smtClean="0"/>
              <a:t>（電）燈</a:t>
            </a:r>
            <a:endParaRPr lang="en-US" altLang="zh-CN" sz="2800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sz="2800" dirty="0" smtClean="0"/>
              <a:t>少</a:t>
            </a:r>
            <a:r>
              <a:rPr lang="zh-CN" altLang="en-US" sz="2800" dirty="0" smtClean="0">
                <a:solidFill>
                  <a:srgbClr val="FF0000"/>
                </a:solidFill>
              </a:rPr>
              <a:t>看</a:t>
            </a:r>
            <a:r>
              <a:rPr lang="zh-CN" altLang="en-US" sz="2800" dirty="0" smtClean="0"/>
              <a:t>電視</a:t>
            </a:r>
            <a:endParaRPr lang="en-US" altLang="zh-CN" sz="2800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sz="2800" dirty="0">
                <a:solidFill>
                  <a:srgbClr val="FF0000"/>
                </a:solidFill>
              </a:rPr>
              <a:t>調</a:t>
            </a:r>
            <a:r>
              <a:rPr lang="zh-CN" altLang="en-US" sz="2800" dirty="0"/>
              <a:t>高</a:t>
            </a:r>
            <a:endParaRPr lang="en-US" sz="2800" dirty="0"/>
          </a:p>
        </p:txBody>
      </p:sp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917" y="4033269"/>
            <a:ext cx="3331083" cy="2320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5181600" y="656572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/>
              <a:t>http://www.99.com.cn/special/2012/xiajikongtiaobing/images/img01.jpg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5337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54780" y="874542"/>
            <a:ext cx="6838237" cy="5128678"/>
          </a:xfrm>
        </p:spPr>
      </p:pic>
      <p:sp>
        <p:nvSpPr>
          <p:cNvPr id="23" name="TextBox 22"/>
          <p:cNvSpPr txBox="1"/>
          <p:nvPr/>
        </p:nvSpPr>
        <p:spPr>
          <a:xfrm>
            <a:off x="5105400" y="304800"/>
            <a:ext cx="38100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CN" altLang="en-US" sz="2400" dirty="0" smtClean="0"/>
              <a:t>在海報中，找出“</a:t>
            </a:r>
            <a:r>
              <a:rPr lang="zh-CN" altLang="en-US" sz="2400" dirty="0" smtClean="0">
                <a:solidFill>
                  <a:srgbClr val="FF0000"/>
                </a:solidFill>
              </a:rPr>
              <a:t>電</a:t>
            </a:r>
            <a:r>
              <a:rPr lang="zh-CN" altLang="en-US" sz="2400" dirty="0" smtClean="0"/>
              <a:t>”并畫</a:t>
            </a:r>
            <a:r>
              <a:rPr lang="en-US" altLang="zh-CN" sz="2400" dirty="0">
                <a:latin typeface="Sylfaen"/>
              </a:rPr>
              <a:t>	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  <a:p>
            <a:pPr marL="342900" indent="-342900">
              <a:buAutoNum type="arabicPeriod"/>
            </a:pPr>
            <a:endParaRPr lang="en-US" altLang="zh-CN" sz="2400" dirty="0"/>
          </a:p>
          <a:p>
            <a:pPr marL="342900" indent="-342900">
              <a:buAutoNum type="arabicPeriod"/>
            </a:pPr>
            <a:r>
              <a:rPr lang="zh-CN" altLang="en-US" sz="2400" dirty="0" smtClean="0"/>
              <a:t>看句子，    是什麼意思？</a:t>
            </a:r>
            <a:endParaRPr lang="en-US" altLang="zh-CN" sz="2400" dirty="0" smtClean="0"/>
          </a:p>
          <a:p>
            <a:pPr marL="342900" indent="-342900">
              <a:buAutoNum type="arabicPeriod"/>
            </a:pPr>
            <a:endParaRPr lang="en-US" altLang="zh-CN" sz="2400" dirty="0"/>
          </a:p>
          <a:p>
            <a:pPr marL="342900" indent="-342900">
              <a:buAutoNum type="arabicPeriod"/>
            </a:pPr>
            <a:r>
              <a:rPr lang="zh-CN" altLang="en-US" sz="2400" dirty="0" smtClean="0"/>
              <a:t>把       后的數字寫下來。</a:t>
            </a:r>
            <a:endParaRPr lang="en-US" altLang="zh-CN" sz="2400" dirty="0"/>
          </a:p>
          <a:p>
            <a:endParaRPr lang="en-US" altLang="zh-CN" sz="2400" dirty="0" smtClean="0"/>
          </a:p>
          <a:p>
            <a:pPr marL="342900" indent="-342900">
              <a:buAutoNum type="arabicPeriod"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81000"/>
            <a:ext cx="3619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1410652"/>
            <a:ext cx="3619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76962" y="796646"/>
            <a:ext cx="561975" cy="3143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038600" y="1801746"/>
            <a:ext cx="561975" cy="3143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038600" y="3657600"/>
            <a:ext cx="561975" cy="3143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319587" y="5334000"/>
            <a:ext cx="561975" cy="3143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124200" y="6324600"/>
            <a:ext cx="561975" cy="3143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582" y="2120553"/>
            <a:ext cx="3619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501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只要</a:t>
            </a:r>
            <a:r>
              <a:rPr lang="en-US" altLang="zh-CN" dirty="0" smtClean="0"/>
              <a:t>…, </a:t>
            </a:r>
            <a:r>
              <a:rPr lang="zh-CN" altLang="en-US" dirty="0" smtClean="0"/>
              <a:t>就</a:t>
            </a:r>
            <a:r>
              <a:rPr lang="en-US" altLang="zh-CN" dirty="0" smtClean="0"/>
              <a:t>…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51816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只要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______________, 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就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___________________.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2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09600"/>
            <a:ext cx="277895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24000" y="4979658"/>
            <a:ext cx="182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調</a:t>
            </a:r>
            <a:r>
              <a:rPr lang="zh-CN" altLang="en-US" sz="2800" b="1" dirty="0" smtClean="0"/>
              <a:t>高</a:t>
            </a:r>
            <a:r>
              <a:rPr lang="en-US" altLang="zh-CN" sz="2800" dirty="0" smtClean="0"/>
              <a:t>1</a:t>
            </a:r>
            <a:r>
              <a:rPr lang="en-US" altLang="zh-CN" sz="2800" dirty="0" smtClean="0">
                <a:latin typeface="Sylfaen"/>
              </a:rPr>
              <a:t>°C</a:t>
            </a:r>
          </a:p>
          <a:p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038600" y="4933492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可省約</a:t>
            </a:r>
            <a:r>
              <a:rPr lang="en-US" altLang="zh-CN" sz="2800" b="1" dirty="0" smtClean="0"/>
              <a:t>1040</a:t>
            </a:r>
            <a:r>
              <a:rPr lang="zh-CN" altLang="en-US" sz="2800" b="1" dirty="0" smtClean="0"/>
              <a:t>元</a:t>
            </a:r>
            <a:endParaRPr lang="en-US" sz="2800" b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051121"/>
              </p:ext>
            </p:extLst>
          </p:nvPr>
        </p:nvGraphicFramePr>
        <p:xfrm>
          <a:off x="606631" y="1828800"/>
          <a:ext cx="4724400" cy="241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  <a:gridCol w="2362200"/>
              </a:tblGrid>
              <a:tr h="4826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</a:tr>
              <a:tr h="482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關電腦</a:t>
                      </a:r>
                      <a:endParaRPr lang="en-US" altLang="zh-C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可省約</a:t>
                      </a:r>
                      <a:r>
                        <a:rPr lang="en-US" altLang="zh-CN" dirty="0" smtClean="0"/>
                        <a:t>1040</a:t>
                      </a:r>
                      <a:r>
                        <a:rPr lang="zh-CN" altLang="en-US" dirty="0" smtClean="0"/>
                        <a:t>元</a:t>
                      </a:r>
                      <a:endParaRPr lang="en-US" altLang="zh-CN" dirty="0" smtClean="0"/>
                    </a:p>
                  </a:txBody>
                  <a:tcPr/>
                </a:tc>
              </a:tr>
              <a:tr h="482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關電視</a:t>
                      </a:r>
                      <a:endParaRPr lang="en-US" altLang="zh-C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可省約</a:t>
                      </a:r>
                      <a:r>
                        <a:rPr lang="en-US" altLang="zh-CN" dirty="0" smtClean="0"/>
                        <a:t>240</a:t>
                      </a:r>
                      <a:r>
                        <a:rPr lang="zh-CN" altLang="en-US" dirty="0" smtClean="0"/>
                        <a:t>元</a:t>
                      </a:r>
                      <a:endParaRPr lang="en-US" altLang="zh-CN" dirty="0" smtClean="0"/>
                    </a:p>
                  </a:txBody>
                  <a:tcPr/>
                </a:tc>
              </a:tr>
              <a:tr h="482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關</a:t>
                      </a:r>
                      <a:r>
                        <a:rPr lang="en-US" altLang="zh-CN" dirty="0" smtClean="0"/>
                        <a:t>(</a:t>
                      </a:r>
                      <a:r>
                        <a:rPr lang="zh-CN" altLang="en-US" dirty="0" smtClean="0"/>
                        <a:t>電</a:t>
                      </a:r>
                      <a:r>
                        <a:rPr lang="en-US" altLang="zh-CN" dirty="0" smtClean="0"/>
                        <a:t>)</a:t>
                      </a:r>
                      <a:r>
                        <a:rPr lang="zh-CN" altLang="en-US" dirty="0" smtClean="0"/>
                        <a:t>燈</a:t>
                      </a:r>
                      <a:endParaRPr lang="en-US" altLang="zh-C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可省約</a:t>
                      </a:r>
                      <a:r>
                        <a:rPr lang="en-US" altLang="zh-CN" dirty="0" smtClean="0"/>
                        <a:t>1220</a:t>
                      </a:r>
                      <a:r>
                        <a:rPr lang="zh-CN" altLang="en-US" dirty="0" smtClean="0"/>
                        <a:t>元</a:t>
                      </a:r>
                      <a:endParaRPr lang="en-US" altLang="zh-CN" dirty="0" smtClean="0"/>
                    </a:p>
                  </a:txBody>
                  <a:tcPr/>
                </a:tc>
              </a:tr>
              <a:tr h="482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調高</a:t>
                      </a:r>
                      <a:r>
                        <a:rPr lang="en-US" altLang="zh-CN" dirty="0" smtClean="0"/>
                        <a:t>1</a:t>
                      </a:r>
                      <a:r>
                        <a:rPr lang="en-US" altLang="zh-CN" dirty="0" smtClean="0">
                          <a:latin typeface="Sylfaen"/>
                        </a:rPr>
                        <a:t>°C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可省約</a:t>
                      </a:r>
                      <a:r>
                        <a:rPr lang="en-US" altLang="zh-CN" dirty="0" smtClean="0"/>
                        <a:t>140</a:t>
                      </a:r>
                      <a:r>
                        <a:rPr lang="zh-CN" altLang="en-US" dirty="0" smtClean="0"/>
                        <a:t>元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164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7" r="16595"/>
          <a:stretch/>
        </p:blipFill>
        <p:spPr>
          <a:xfrm>
            <a:off x="228599" y="304800"/>
            <a:ext cx="6177217" cy="6553200"/>
          </a:xfrm>
        </p:spPr>
      </p:pic>
    </p:spTree>
    <p:extLst>
      <p:ext uri="{BB962C8B-B14F-4D97-AF65-F5344CB8AC3E}">
        <p14:creationId xmlns:p14="http://schemas.microsoft.com/office/powerpoint/2010/main" val="371893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只要</a:t>
            </a:r>
            <a:r>
              <a:rPr lang="en-US" altLang="zh-CN" dirty="0" smtClean="0"/>
              <a:t>…, </a:t>
            </a:r>
            <a:r>
              <a:rPr lang="zh-CN" altLang="en-US" dirty="0" smtClean="0"/>
              <a:t>就</a:t>
            </a:r>
            <a:r>
              <a:rPr lang="en-US" altLang="zh-CN" dirty="0" smtClean="0"/>
              <a:t>…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211067"/>
              </p:ext>
            </p:extLst>
          </p:nvPr>
        </p:nvGraphicFramePr>
        <p:xfrm>
          <a:off x="591787" y="1981200"/>
          <a:ext cx="4724400" cy="241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  <a:gridCol w="2362200"/>
              </a:tblGrid>
              <a:tr h="4826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</a:tr>
              <a:tr h="482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關電腦</a:t>
                      </a:r>
                      <a:endParaRPr lang="en-US" altLang="zh-C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可省約</a:t>
                      </a:r>
                      <a:r>
                        <a:rPr lang="en-US" altLang="zh-CN" dirty="0" smtClean="0"/>
                        <a:t>1040</a:t>
                      </a:r>
                      <a:r>
                        <a:rPr lang="zh-CN" altLang="en-US" dirty="0" smtClean="0"/>
                        <a:t>元</a:t>
                      </a:r>
                      <a:endParaRPr lang="en-US" altLang="zh-CN" dirty="0" smtClean="0"/>
                    </a:p>
                  </a:txBody>
                  <a:tcPr/>
                </a:tc>
              </a:tr>
              <a:tr h="482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關電視</a:t>
                      </a:r>
                      <a:endParaRPr lang="en-US" altLang="zh-C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可省約</a:t>
                      </a:r>
                      <a:r>
                        <a:rPr lang="en-US" altLang="zh-CN" dirty="0" smtClean="0"/>
                        <a:t>240</a:t>
                      </a:r>
                      <a:r>
                        <a:rPr lang="zh-CN" altLang="en-US" dirty="0" smtClean="0"/>
                        <a:t>元</a:t>
                      </a:r>
                      <a:endParaRPr lang="en-US" altLang="zh-CN" dirty="0" smtClean="0"/>
                    </a:p>
                  </a:txBody>
                  <a:tcPr/>
                </a:tc>
              </a:tr>
              <a:tr h="482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關</a:t>
                      </a:r>
                      <a:r>
                        <a:rPr lang="en-US" altLang="zh-CN" dirty="0" smtClean="0"/>
                        <a:t>(</a:t>
                      </a:r>
                      <a:r>
                        <a:rPr lang="zh-CN" altLang="en-US" dirty="0" smtClean="0"/>
                        <a:t>電</a:t>
                      </a:r>
                      <a:r>
                        <a:rPr lang="en-US" altLang="zh-CN" dirty="0" smtClean="0"/>
                        <a:t>)</a:t>
                      </a:r>
                      <a:r>
                        <a:rPr lang="zh-CN" altLang="en-US" dirty="0" smtClean="0"/>
                        <a:t>燈</a:t>
                      </a:r>
                      <a:endParaRPr lang="en-US" altLang="zh-C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可省約</a:t>
                      </a:r>
                      <a:r>
                        <a:rPr lang="en-US" altLang="zh-CN" dirty="0" smtClean="0"/>
                        <a:t>1220</a:t>
                      </a:r>
                      <a:r>
                        <a:rPr lang="zh-CN" altLang="en-US" dirty="0" smtClean="0"/>
                        <a:t>元</a:t>
                      </a:r>
                      <a:endParaRPr lang="en-US" altLang="zh-CN" dirty="0" smtClean="0"/>
                    </a:p>
                  </a:txBody>
                  <a:tcPr/>
                </a:tc>
              </a:tr>
              <a:tr h="482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調高</a:t>
                      </a:r>
                      <a:r>
                        <a:rPr lang="en-US" altLang="zh-CN" dirty="0" smtClean="0"/>
                        <a:t>1</a:t>
                      </a:r>
                      <a:r>
                        <a:rPr lang="en-US" altLang="zh-CN" dirty="0" smtClean="0">
                          <a:latin typeface="Sylfaen"/>
                        </a:rPr>
                        <a:t>°C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可省約</a:t>
                      </a:r>
                      <a:r>
                        <a:rPr lang="en-US" altLang="zh-CN" dirty="0" smtClean="0"/>
                        <a:t>140</a:t>
                      </a:r>
                      <a:r>
                        <a:rPr lang="zh-CN" altLang="en-US" dirty="0" smtClean="0"/>
                        <a:t>元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09600" y="51816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只要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______________, 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就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___________________.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2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09600"/>
            <a:ext cx="277895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76400" y="491999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關電腦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038600" y="4933492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可省約</a:t>
            </a:r>
            <a:r>
              <a:rPr lang="en-US" altLang="zh-CN" sz="2800" b="1" dirty="0" smtClean="0"/>
              <a:t>1040</a:t>
            </a:r>
            <a:r>
              <a:rPr lang="zh-CN" altLang="en-US" sz="2800" b="1" dirty="0" smtClean="0"/>
              <a:t>元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69681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只要</a:t>
            </a:r>
            <a:r>
              <a:rPr lang="en-US" altLang="zh-CN" dirty="0" smtClean="0"/>
              <a:t>…, </a:t>
            </a:r>
            <a:r>
              <a:rPr lang="zh-CN" altLang="en-US" dirty="0" smtClean="0"/>
              <a:t>就</a:t>
            </a:r>
            <a:r>
              <a:rPr lang="en-US" altLang="zh-CN" dirty="0" smtClean="0"/>
              <a:t>…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51816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只要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______________, 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就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___________________.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400" y="491999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關電視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038600" y="4933492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可省約</a:t>
            </a:r>
            <a:r>
              <a:rPr lang="en-US" altLang="zh-CN" sz="2800" b="1" dirty="0"/>
              <a:t>2</a:t>
            </a:r>
            <a:r>
              <a:rPr lang="en-US" altLang="zh-CN" sz="2800" b="1" dirty="0" smtClean="0"/>
              <a:t>40</a:t>
            </a:r>
            <a:r>
              <a:rPr lang="zh-CN" altLang="en-US" sz="2800" b="1" dirty="0" smtClean="0"/>
              <a:t>元</a:t>
            </a:r>
            <a:endParaRPr lang="en-US" sz="2800" b="1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322887"/>
            <a:ext cx="3031844" cy="3597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716195"/>
              </p:ext>
            </p:extLst>
          </p:nvPr>
        </p:nvGraphicFramePr>
        <p:xfrm>
          <a:off x="605642" y="1914938"/>
          <a:ext cx="4724400" cy="241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  <a:gridCol w="2362200"/>
              </a:tblGrid>
              <a:tr h="4826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</a:tr>
              <a:tr h="482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關電腦</a:t>
                      </a:r>
                      <a:endParaRPr lang="en-US" altLang="zh-C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可省約</a:t>
                      </a:r>
                      <a:r>
                        <a:rPr lang="en-US" altLang="zh-CN" dirty="0" smtClean="0"/>
                        <a:t>1040</a:t>
                      </a:r>
                      <a:r>
                        <a:rPr lang="zh-CN" altLang="en-US" dirty="0" smtClean="0"/>
                        <a:t>元</a:t>
                      </a:r>
                      <a:endParaRPr lang="en-US" altLang="zh-CN" dirty="0" smtClean="0"/>
                    </a:p>
                  </a:txBody>
                  <a:tcPr/>
                </a:tc>
              </a:tr>
              <a:tr h="482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關電視</a:t>
                      </a:r>
                      <a:endParaRPr lang="en-US" altLang="zh-C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可省約</a:t>
                      </a:r>
                      <a:r>
                        <a:rPr lang="en-US" altLang="zh-CN" dirty="0" smtClean="0"/>
                        <a:t>240</a:t>
                      </a:r>
                      <a:r>
                        <a:rPr lang="zh-CN" altLang="en-US" dirty="0" smtClean="0"/>
                        <a:t>元</a:t>
                      </a:r>
                      <a:endParaRPr lang="en-US" altLang="zh-CN" dirty="0" smtClean="0"/>
                    </a:p>
                  </a:txBody>
                  <a:tcPr/>
                </a:tc>
              </a:tr>
              <a:tr h="482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關</a:t>
                      </a:r>
                      <a:r>
                        <a:rPr lang="en-US" altLang="zh-CN" dirty="0" smtClean="0"/>
                        <a:t>(</a:t>
                      </a:r>
                      <a:r>
                        <a:rPr lang="zh-CN" altLang="en-US" dirty="0" smtClean="0"/>
                        <a:t>電</a:t>
                      </a:r>
                      <a:r>
                        <a:rPr lang="en-US" altLang="zh-CN" dirty="0" smtClean="0"/>
                        <a:t>)</a:t>
                      </a:r>
                      <a:r>
                        <a:rPr lang="zh-CN" altLang="en-US" dirty="0" smtClean="0"/>
                        <a:t>燈</a:t>
                      </a:r>
                      <a:endParaRPr lang="en-US" altLang="zh-C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可省約</a:t>
                      </a:r>
                      <a:r>
                        <a:rPr lang="en-US" altLang="zh-CN" dirty="0" smtClean="0"/>
                        <a:t>1220</a:t>
                      </a:r>
                      <a:r>
                        <a:rPr lang="zh-CN" altLang="en-US" dirty="0" smtClean="0"/>
                        <a:t>元</a:t>
                      </a:r>
                      <a:endParaRPr lang="en-US" altLang="zh-CN" dirty="0" smtClean="0"/>
                    </a:p>
                  </a:txBody>
                  <a:tcPr/>
                </a:tc>
              </a:tr>
              <a:tr h="482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調高</a:t>
                      </a:r>
                      <a:r>
                        <a:rPr lang="en-US" altLang="zh-CN" dirty="0" smtClean="0"/>
                        <a:t>1</a:t>
                      </a:r>
                      <a:r>
                        <a:rPr lang="en-US" altLang="zh-CN" dirty="0" smtClean="0">
                          <a:latin typeface="Sylfaen"/>
                        </a:rPr>
                        <a:t>°C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可省約</a:t>
                      </a:r>
                      <a:r>
                        <a:rPr lang="en-US" altLang="zh-CN" dirty="0" smtClean="0"/>
                        <a:t>140</a:t>
                      </a:r>
                      <a:r>
                        <a:rPr lang="zh-CN" altLang="en-US" dirty="0" smtClean="0"/>
                        <a:t>元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779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143000"/>
            <a:ext cx="2819400" cy="4052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只要</a:t>
            </a:r>
            <a:r>
              <a:rPr lang="en-US" altLang="zh-CN" dirty="0" smtClean="0"/>
              <a:t>…, </a:t>
            </a:r>
            <a:r>
              <a:rPr lang="zh-CN" altLang="en-US" dirty="0" smtClean="0"/>
              <a:t>就</a:t>
            </a:r>
            <a:r>
              <a:rPr lang="en-US" altLang="zh-CN" dirty="0" smtClean="0"/>
              <a:t>…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51816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只要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______________, 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就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___________________.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400" y="491999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關燈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038600" y="4933492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可省約</a:t>
            </a:r>
            <a:r>
              <a:rPr lang="en-US" altLang="zh-CN" sz="2800" b="1" dirty="0" smtClean="0"/>
              <a:t>1220</a:t>
            </a:r>
            <a:r>
              <a:rPr lang="zh-CN" altLang="en-US" sz="2800" b="1" dirty="0" smtClean="0"/>
              <a:t>元</a:t>
            </a:r>
            <a:endParaRPr lang="en-US" sz="2800" b="1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428168"/>
              </p:ext>
            </p:extLst>
          </p:nvPr>
        </p:nvGraphicFramePr>
        <p:xfrm>
          <a:off x="606631" y="1828800"/>
          <a:ext cx="4724400" cy="241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  <a:gridCol w="2362200"/>
              </a:tblGrid>
              <a:tr h="4826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</a:tr>
              <a:tr h="482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關電腦</a:t>
                      </a:r>
                      <a:endParaRPr lang="en-US" altLang="zh-C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可省約</a:t>
                      </a:r>
                      <a:r>
                        <a:rPr lang="en-US" altLang="zh-CN" dirty="0" smtClean="0"/>
                        <a:t>1040</a:t>
                      </a:r>
                      <a:r>
                        <a:rPr lang="zh-CN" altLang="en-US" dirty="0" smtClean="0"/>
                        <a:t>元</a:t>
                      </a:r>
                      <a:endParaRPr lang="en-US" altLang="zh-CN" dirty="0" smtClean="0"/>
                    </a:p>
                  </a:txBody>
                  <a:tcPr/>
                </a:tc>
              </a:tr>
              <a:tr h="482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關電視</a:t>
                      </a:r>
                      <a:endParaRPr lang="en-US" altLang="zh-C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可省約</a:t>
                      </a:r>
                      <a:r>
                        <a:rPr lang="en-US" altLang="zh-CN" dirty="0" smtClean="0"/>
                        <a:t>240</a:t>
                      </a:r>
                      <a:r>
                        <a:rPr lang="zh-CN" altLang="en-US" dirty="0" smtClean="0"/>
                        <a:t>元</a:t>
                      </a:r>
                      <a:endParaRPr lang="en-US" altLang="zh-CN" dirty="0" smtClean="0"/>
                    </a:p>
                  </a:txBody>
                  <a:tcPr/>
                </a:tc>
              </a:tr>
              <a:tr h="482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關</a:t>
                      </a:r>
                      <a:r>
                        <a:rPr lang="en-US" altLang="zh-CN" dirty="0" smtClean="0"/>
                        <a:t>(</a:t>
                      </a:r>
                      <a:r>
                        <a:rPr lang="zh-CN" altLang="en-US" dirty="0" smtClean="0"/>
                        <a:t>電</a:t>
                      </a:r>
                      <a:r>
                        <a:rPr lang="en-US" altLang="zh-CN" dirty="0" smtClean="0"/>
                        <a:t>)</a:t>
                      </a:r>
                      <a:r>
                        <a:rPr lang="zh-CN" altLang="en-US" dirty="0" smtClean="0"/>
                        <a:t>燈</a:t>
                      </a:r>
                      <a:endParaRPr lang="en-US" altLang="zh-C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可省約</a:t>
                      </a:r>
                      <a:r>
                        <a:rPr lang="en-US" altLang="zh-CN" dirty="0" smtClean="0"/>
                        <a:t>1220</a:t>
                      </a:r>
                      <a:r>
                        <a:rPr lang="zh-CN" altLang="en-US" dirty="0" smtClean="0"/>
                        <a:t>元</a:t>
                      </a:r>
                      <a:endParaRPr lang="en-US" altLang="zh-CN" dirty="0" smtClean="0"/>
                    </a:p>
                  </a:txBody>
                  <a:tcPr/>
                </a:tc>
              </a:tr>
              <a:tr h="482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調高</a:t>
                      </a:r>
                      <a:r>
                        <a:rPr lang="en-US" altLang="zh-CN" dirty="0" smtClean="0"/>
                        <a:t>1</a:t>
                      </a:r>
                      <a:r>
                        <a:rPr lang="en-US" altLang="zh-CN" dirty="0" smtClean="0">
                          <a:latin typeface="Sylfaen"/>
                        </a:rPr>
                        <a:t>°C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可省約</a:t>
                      </a:r>
                      <a:r>
                        <a:rPr lang="en-US" altLang="zh-CN" dirty="0" smtClean="0"/>
                        <a:t>140</a:t>
                      </a:r>
                      <a:r>
                        <a:rPr lang="zh-CN" altLang="en-US" dirty="0" smtClean="0"/>
                        <a:t>元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630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只要</a:t>
            </a:r>
            <a:r>
              <a:rPr lang="en-US" altLang="zh-CN" dirty="0" smtClean="0"/>
              <a:t>…, </a:t>
            </a:r>
            <a:r>
              <a:rPr lang="zh-CN" altLang="en-US" dirty="0" smtClean="0"/>
              <a:t>就</a:t>
            </a:r>
            <a:r>
              <a:rPr lang="en-US" altLang="zh-CN" dirty="0" smtClean="0"/>
              <a:t>…</a:t>
            </a:r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277895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/>
          <p:nvPr/>
        </p:nvSpPr>
        <p:spPr>
          <a:xfrm>
            <a:off x="228600" y="3962400"/>
            <a:ext cx="3047999" cy="914400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010400" y="1688812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關機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00400" y="198120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只要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____________, 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就應該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______________.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2400" y="171959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不用電腦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1547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只要</a:t>
            </a:r>
            <a:r>
              <a:rPr lang="en-US" altLang="zh-CN" dirty="0" smtClean="0"/>
              <a:t>…, </a:t>
            </a:r>
            <a:r>
              <a:rPr lang="zh-CN" altLang="en-US" dirty="0" smtClean="0"/>
              <a:t>就</a:t>
            </a:r>
            <a:r>
              <a:rPr lang="en-US" altLang="zh-CN" dirty="0" smtClean="0"/>
              <a:t>…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011" y="1349590"/>
            <a:ext cx="295976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3542997" y="4087091"/>
            <a:ext cx="2667000" cy="685800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854" y="1414173"/>
            <a:ext cx="2700510" cy="4089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6230779" y="4303568"/>
            <a:ext cx="3056659" cy="800100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9" y="1259536"/>
            <a:ext cx="3446902" cy="4089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/>
          <p:cNvSpPr/>
          <p:nvPr/>
        </p:nvSpPr>
        <p:spPr>
          <a:xfrm>
            <a:off x="171742" y="3789218"/>
            <a:ext cx="3247451" cy="914400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579120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Paraphrase the circled sentences by using “</a:t>
            </a:r>
            <a:r>
              <a:rPr lang="zh-CN" altLang="en-US" sz="2800" dirty="0" smtClean="0"/>
              <a:t>只要</a:t>
            </a:r>
            <a:r>
              <a:rPr lang="en-US" altLang="zh-CN" sz="2800" dirty="0" smtClean="0"/>
              <a:t>…</a:t>
            </a:r>
            <a:r>
              <a:rPr lang="zh-CN" altLang="en-US" sz="2800" dirty="0" smtClean="0"/>
              <a:t>就</a:t>
            </a:r>
            <a:r>
              <a:rPr lang="en-US" altLang="zh-CN" sz="2800" dirty="0" smtClean="0"/>
              <a:t>…”.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7219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2590800" cy="183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46364" y="2045233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600" dirty="0"/>
              <a:t>https://www.google.com/search?q=%E9%9A%8F%E6%89%8B&amp;espv=2&amp;biw=1366&amp;bih=643&amp;source=lnms&amp;tbm=isch&amp;sa=X&amp;ved=0CAYQ_AUoAWoVChMIscDr2oaIxwIVSRo-Ch3DHA4D#imgrc=wbEBRYxBtBj5rM%3A</a:t>
            </a:r>
          </a:p>
        </p:txBody>
      </p:sp>
      <p:pic>
        <p:nvPicPr>
          <p:cNvPr id="1030" name="Picture 6" descr="http://img6.douban.com/lpic/s219463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4" y="2476406"/>
            <a:ext cx="2743200" cy="389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随手关灯 随手关闭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953" y="242455"/>
            <a:ext cx="4675047" cy="448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01782" y="6305782"/>
            <a:ext cx="1580882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/>
              <a:t>http://img6.douban.com/lpic/s26716549.jpg</a:t>
            </a:r>
          </a:p>
        </p:txBody>
      </p:sp>
      <p:sp>
        <p:nvSpPr>
          <p:cNvPr id="8" name="Rectangle 7"/>
          <p:cNvSpPr/>
          <p:nvPr/>
        </p:nvSpPr>
        <p:spPr>
          <a:xfrm>
            <a:off x="7086600" y="4890655"/>
            <a:ext cx="1577676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/>
              <a:t>http://www.nipic.com/show/10841521.html</a:t>
            </a:r>
          </a:p>
        </p:txBody>
      </p:sp>
      <p:sp>
        <p:nvSpPr>
          <p:cNvPr id="13" name="Oval 12"/>
          <p:cNvSpPr/>
          <p:nvPr/>
        </p:nvSpPr>
        <p:spPr>
          <a:xfrm>
            <a:off x="1066800" y="916968"/>
            <a:ext cx="990600" cy="607032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32559" y="3581400"/>
            <a:ext cx="1887682" cy="457200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239000" y="2467200"/>
            <a:ext cx="1577676" cy="621354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351318" y="459768"/>
            <a:ext cx="1887682" cy="457200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2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Top-down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604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57523" y="962323"/>
            <a:ext cx="6479384" cy="4859538"/>
          </a:xfr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993346" y="1600200"/>
            <a:ext cx="3693453" cy="4525963"/>
          </a:xfrm>
        </p:spPr>
        <p:txBody>
          <a:bodyPr/>
          <a:lstStyle/>
          <a:p>
            <a:r>
              <a:rPr lang="zh-CN" altLang="en-US" dirty="0" smtClean="0"/>
              <a:t>这是什么？</a:t>
            </a:r>
          </a:p>
          <a:p>
            <a:r>
              <a:rPr lang="zh-CN" altLang="en-US" dirty="0" smtClean="0"/>
              <a:t>这张海报说什么？</a:t>
            </a: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62000" y="1676400"/>
            <a:ext cx="2590800" cy="3276600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60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他们在做什么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812" y="1106538"/>
            <a:ext cx="2274095" cy="218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371600"/>
            <a:ext cx="2471737" cy="1894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55853"/>
            <a:ext cx="2066925" cy="2270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446" y="3855853"/>
            <a:ext cx="2438400" cy="2282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4"/>
          <p:cNvSpPr txBox="1">
            <a:spLocks/>
          </p:cNvSpPr>
          <p:nvPr/>
        </p:nvSpPr>
        <p:spPr>
          <a:xfrm>
            <a:off x="5923684" y="1351128"/>
            <a:ext cx="3325091" cy="297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zh-CN" altLang="en-US" dirty="0" smtClean="0"/>
              <a:t>关电脑</a:t>
            </a:r>
            <a:endParaRPr lang="en-US" altLang="zh-CN" dirty="0" smtClean="0"/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zh-CN" altLang="en-US" dirty="0" smtClean="0"/>
              <a:t>关电视</a:t>
            </a:r>
            <a:endParaRPr lang="en-US" altLang="zh-CN" dirty="0" smtClean="0"/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zh-CN" altLang="en-US" dirty="0" smtClean="0"/>
              <a:t>关</a:t>
            </a:r>
            <a:r>
              <a:rPr lang="en-US" altLang="zh-CN" dirty="0" smtClean="0"/>
              <a:t>(</a:t>
            </a:r>
            <a:r>
              <a:rPr lang="zh-CN" altLang="en-US" dirty="0" smtClean="0"/>
              <a:t>電</a:t>
            </a:r>
            <a:r>
              <a:rPr lang="en-US" altLang="zh-CN" dirty="0" smtClean="0"/>
              <a:t>)</a:t>
            </a:r>
            <a:r>
              <a:rPr lang="zh-CN" altLang="en-US" dirty="0" smtClean="0"/>
              <a:t>灯</a:t>
            </a:r>
            <a:endParaRPr lang="en-US" altLang="zh-CN" dirty="0" smtClean="0"/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zh-CN" altLang="en-US" dirty="0" smtClean="0"/>
              <a:t>调高</a:t>
            </a:r>
            <a:r>
              <a:rPr lang="en-US" altLang="zh-CN" dirty="0" smtClean="0"/>
              <a:t>1</a:t>
            </a:r>
            <a:r>
              <a:rPr lang="en-US" altLang="zh-CN" dirty="0" smtClean="0">
                <a:latin typeface="Sylfaen"/>
              </a:rPr>
              <a:t>°C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5362" y="3332633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712368" y="3332633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3756746" y="6139126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933017" y="6122494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4572000" y="644261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/>
              <a:t>http://www.99.com.cn/special/2012/xiajikongtiaobing/images/img01.jpg</a:t>
            </a:r>
            <a:endParaRPr lang="en-US" sz="10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624526"/>
            <a:ext cx="36099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374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請找出</a:t>
            </a:r>
            <a:r>
              <a:rPr lang="en-US" altLang="zh-CN" dirty="0"/>
              <a:t>	</a:t>
            </a:r>
            <a:r>
              <a:rPr lang="en-US" altLang="zh-CN" dirty="0" smtClean="0"/>
              <a:t>	</a:t>
            </a:r>
            <a:r>
              <a:rPr lang="zh-CN" altLang="en-US" dirty="0" smtClean="0"/>
              <a:t>後面的數字</a:t>
            </a:r>
            <a:r>
              <a:rPr lang="en-US" altLang="zh-CN" dirty="0" smtClean="0"/>
              <a:t>#</a:t>
            </a:r>
            <a:r>
              <a:rPr lang="zh-CN" altLang="en-US" dirty="0" smtClean="0"/>
              <a:t>，畫圈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350" y="252268"/>
            <a:ext cx="7620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83001"/>
            <a:ext cx="277895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/>
          <p:nvPr/>
        </p:nvSpPr>
        <p:spPr>
          <a:xfrm>
            <a:off x="1600200" y="5486400"/>
            <a:ext cx="1887682" cy="457200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35401"/>
            <a:ext cx="3446902" cy="4089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14"/>
          <p:cNvSpPr/>
          <p:nvPr/>
        </p:nvSpPr>
        <p:spPr>
          <a:xfrm>
            <a:off x="5867400" y="5257800"/>
            <a:ext cx="1600200" cy="457200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96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227" y="217550"/>
            <a:ext cx="7620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52" y="1447800"/>
            <a:ext cx="3291648" cy="474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1828800" y="5791200"/>
            <a:ext cx="2057400" cy="457200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564" y="1482600"/>
            <a:ext cx="3124200" cy="473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5791200" y="5791200"/>
            <a:ext cx="1905000" cy="457200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09600" y="1183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 smtClean="0"/>
              <a:t>請找出</a:t>
            </a:r>
            <a:r>
              <a:rPr lang="en-US" altLang="zh-CN" dirty="0" smtClean="0"/>
              <a:t>		</a:t>
            </a:r>
            <a:r>
              <a:rPr lang="zh-CN" altLang="en-US" dirty="0" smtClean="0"/>
              <a:t>後面的數字</a:t>
            </a:r>
            <a:r>
              <a:rPr lang="en-US" altLang="zh-CN" dirty="0" smtClean="0"/>
              <a:t>#</a:t>
            </a:r>
            <a:r>
              <a:rPr lang="zh-CN" altLang="en-US" dirty="0" smtClean="0"/>
              <a:t>，畫圈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60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只要</a:t>
            </a:r>
            <a:r>
              <a:rPr lang="en-US" altLang="zh-CN" dirty="0" smtClean="0"/>
              <a:t>…, </a:t>
            </a:r>
            <a:r>
              <a:rPr lang="zh-CN" altLang="en-US" dirty="0" smtClean="0"/>
              <a:t>就</a:t>
            </a:r>
            <a:r>
              <a:rPr lang="en-US" altLang="zh-CN" dirty="0" smtClean="0"/>
              <a:t>…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1458485"/>
              </p:ext>
            </p:extLst>
          </p:nvPr>
        </p:nvGraphicFramePr>
        <p:xfrm>
          <a:off x="591787" y="1981200"/>
          <a:ext cx="4724400" cy="241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  <a:gridCol w="2362200"/>
              </a:tblGrid>
              <a:tr h="4826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</a:tr>
              <a:tr h="482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關電腦</a:t>
                      </a:r>
                      <a:endParaRPr lang="en-US" altLang="zh-C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可省約</a:t>
                      </a:r>
                      <a:r>
                        <a:rPr lang="en-US" altLang="zh-CN" dirty="0" smtClean="0"/>
                        <a:t>1040</a:t>
                      </a:r>
                      <a:r>
                        <a:rPr lang="zh-CN" altLang="en-US" dirty="0" smtClean="0"/>
                        <a:t>元</a:t>
                      </a:r>
                      <a:endParaRPr lang="en-US" altLang="zh-CN" dirty="0" smtClean="0"/>
                    </a:p>
                  </a:txBody>
                  <a:tcPr/>
                </a:tc>
              </a:tr>
              <a:tr h="482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關電視</a:t>
                      </a:r>
                      <a:endParaRPr lang="en-US" altLang="zh-C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可省約</a:t>
                      </a:r>
                      <a:r>
                        <a:rPr lang="en-US" altLang="zh-CN" dirty="0" smtClean="0"/>
                        <a:t>240</a:t>
                      </a:r>
                      <a:r>
                        <a:rPr lang="zh-CN" altLang="en-US" dirty="0" smtClean="0"/>
                        <a:t>元</a:t>
                      </a:r>
                      <a:endParaRPr lang="en-US" altLang="zh-CN" dirty="0" smtClean="0"/>
                    </a:p>
                  </a:txBody>
                  <a:tcPr/>
                </a:tc>
              </a:tr>
              <a:tr h="482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關</a:t>
                      </a:r>
                      <a:r>
                        <a:rPr lang="en-US" altLang="zh-CN" dirty="0" smtClean="0"/>
                        <a:t>(</a:t>
                      </a:r>
                      <a:r>
                        <a:rPr lang="zh-CN" altLang="en-US" dirty="0" smtClean="0"/>
                        <a:t>電</a:t>
                      </a:r>
                      <a:r>
                        <a:rPr lang="en-US" altLang="zh-CN" dirty="0" smtClean="0"/>
                        <a:t>)</a:t>
                      </a:r>
                      <a:r>
                        <a:rPr lang="zh-CN" altLang="en-US" dirty="0" smtClean="0"/>
                        <a:t>燈</a:t>
                      </a:r>
                      <a:endParaRPr lang="en-US" altLang="zh-C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可省約</a:t>
                      </a:r>
                      <a:r>
                        <a:rPr lang="en-US" altLang="zh-CN" dirty="0" smtClean="0"/>
                        <a:t>1220</a:t>
                      </a:r>
                      <a:r>
                        <a:rPr lang="zh-CN" altLang="en-US" dirty="0" smtClean="0"/>
                        <a:t>元</a:t>
                      </a:r>
                      <a:endParaRPr lang="en-US" altLang="zh-CN" dirty="0" smtClean="0"/>
                    </a:p>
                  </a:txBody>
                  <a:tcPr/>
                </a:tc>
              </a:tr>
              <a:tr h="482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調高</a:t>
                      </a:r>
                      <a:r>
                        <a:rPr lang="en-US" altLang="zh-CN" dirty="0" smtClean="0"/>
                        <a:t>1</a:t>
                      </a:r>
                      <a:r>
                        <a:rPr lang="en-US" altLang="zh-CN" dirty="0" smtClean="0">
                          <a:latin typeface="Sylfaen"/>
                        </a:rPr>
                        <a:t>°C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可省約</a:t>
                      </a:r>
                      <a:r>
                        <a:rPr lang="en-US" altLang="zh-CN" dirty="0" smtClean="0"/>
                        <a:t>140</a:t>
                      </a:r>
                      <a:r>
                        <a:rPr lang="zh-CN" altLang="en-US" dirty="0" smtClean="0"/>
                        <a:t>元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09600" y="51816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只要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______________, 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就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___________________.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2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09600"/>
            <a:ext cx="277895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76400" y="491999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關電腦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038600" y="4933492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可省約</a:t>
            </a:r>
            <a:r>
              <a:rPr lang="en-US" altLang="zh-CN" sz="2800" b="1" dirty="0" smtClean="0"/>
              <a:t>1040</a:t>
            </a:r>
            <a:r>
              <a:rPr lang="zh-CN" altLang="en-US" sz="2800" b="1" dirty="0" smtClean="0"/>
              <a:t>元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1237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2697</TotalTime>
  <Words>519</Words>
  <Application>Microsoft Macintosh PowerPoint</Application>
  <PresentationFormat>On-screen Show (4:3)</PresentationFormat>
  <Paragraphs>171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Calibri</vt:lpstr>
      <vt:lpstr>Sylfaen</vt:lpstr>
      <vt:lpstr>宋体</vt:lpstr>
      <vt:lpstr>Arial</vt:lpstr>
      <vt:lpstr>Office Theme</vt:lpstr>
      <vt:lpstr>Phase II: 海报</vt:lpstr>
      <vt:lpstr>PowerPoint Presentation</vt:lpstr>
      <vt:lpstr>PowerPoint Presentation</vt:lpstr>
      <vt:lpstr>Top-down Activities</vt:lpstr>
      <vt:lpstr>PowerPoint Presentation</vt:lpstr>
      <vt:lpstr>他们在做什么</vt:lpstr>
      <vt:lpstr>請找出  後面的數字#，畫圈</vt:lpstr>
      <vt:lpstr>PowerPoint Presentation</vt:lpstr>
      <vt:lpstr>只要…, 就…</vt:lpstr>
      <vt:lpstr>只要…, 就…</vt:lpstr>
      <vt:lpstr>只要…, 就…</vt:lpstr>
      <vt:lpstr>只要…, 就…</vt:lpstr>
      <vt:lpstr>只要…, 就…</vt:lpstr>
      <vt:lpstr>只要…, 就…</vt:lpstr>
      <vt:lpstr>Bottom-up</vt:lpstr>
      <vt:lpstr>PowerPoint Presentation</vt:lpstr>
      <vt:lpstr>PowerPoint Presentation</vt:lpstr>
      <vt:lpstr>PowerPoint Presentation</vt:lpstr>
      <vt:lpstr>只要…, 就…</vt:lpstr>
      <vt:lpstr>只要…, 就…</vt:lpstr>
      <vt:lpstr>只要…, 就…</vt:lpstr>
      <vt:lpstr>只要…, 就…</vt:lpstr>
      <vt:lpstr>只要…, 就…</vt:lpstr>
      <vt:lpstr>只要…, 就…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Phase II: 海报</dc:title>
  <dc:creator>Zhousu He</dc:creator>
  <cp:lastModifiedBy>Microsoft Office User</cp:lastModifiedBy>
  <cp:revision>35</cp:revision>
  <dcterms:created xsi:type="dcterms:W3CDTF">2015-07-30T19:20:54Z</dcterms:created>
  <dcterms:modified xsi:type="dcterms:W3CDTF">2016-01-18T01:11:56Z</dcterms:modified>
</cp:coreProperties>
</file>